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47"/>
    <p:restoredTop sz="83675"/>
  </p:normalViewPr>
  <p:slideViewPr>
    <p:cSldViewPr snapToGrid="0" snapToObjects="1">
      <p:cViewPr varScale="1">
        <p:scale>
          <a:sx n="189" d="100"/>
          <a:sy n="189" d="100"/>
        </p:scale>
        <p:origin x="76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15FCE-39CD-7E44-A150-79C1F504AB80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61408-BE3C-2547-81EF-399C1F1D8D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13337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zh-CN" altLang="en-US" dirty="0"/>
              <a:t>马六甲海峡：</a:t>
            </a:r>
            <a:r>
              <a:rPr kumimoji="1" lang="en-US" altLang="zh-CN" dirty="0"/>
              <a:t>70%</a:t>
            </a:r>
            <a:r>
              <a:rPr kumimoji="1" lang="zh-CN" altLang="en-US" dirty="0"/>
              <a:t>原油</a:t>
            </a:r>
            <a:endParaRPr kumimoji="1" lang="en-US" altLang="zh-CN" dirty="0"/>
          </a:p>
          <a:p>
            <a:pPr marL="228600" indent="-228600">
              <a:buAutoNum type="arabicPeriod"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霍尔木兹海峡：波斯湾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861408-BE3C-2547-81EF-399C1F1D8D5B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2517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5C316B-05D8-7944-9E6E-2114B33F77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60BD121-3EBF-5249-BB2F-D94C50218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C3AAE8-067D-B946-A3BA-9851DCEB3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55C963-0466-A145-B497-AE8F16B48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8EABBD-1618-284F-9C0B-439233FE8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2072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3F1388-AAD9-C641-B8BD-32E85E601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1BD1886-E288-334D-AAA0-8B3064D77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6CF7E5-9962-AD4F-9BC6-39A14EDA1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945653-187B-A84D-B5A9-97E13A6BA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22C67A-ACD5-D44A-844F-4C25761E6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5377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66FA6FF-67F0-804A-BEC9-A7F2A7C5BA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7091E44-3F9C-FA41-A9CB-5BA6242245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831ECF-890E-EA42-BBCE-57D43957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A16900-A21B-7E49-8AFC-9D47BF754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FF314D-CF9F-7140-840A-319B01A8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0529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E95F86-BFC2-9B4C-B569-642B23216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9D0EE8-858E-3E4A-A979-768B963C9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E529D0-AACC-AD49-8F8F-83AD39D3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8C53F3-E832-0143-AD5C-AD702EA15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65A568-93DF-E64E-A639-0A6794AB3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04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20AE76-2AE8-024C-985C-46B4ED27B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0A2BB6-96A6-6442-B5E7-8E1CE978E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D7A565-89D2-3C41-A6E6-07CD5CF94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8EA00E-4CAE-F142-831E-DA2B98C56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6D9412-ED89-1F4C-BD12-F093EA555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5756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B4F47B-A894-6847-893A-EAF294252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D28733-0250-6846-AF6D-751D1A8D1B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A7EBF4F-7E8A-874B-8518-8E66161CAF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0D2E59-E822-6646-8195-2E11E631A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C0BC97F-0668-8941-92C9-BA9C733CA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51E36D-37DA-8445-AA9C-3E0E4C6B6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150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959336-8475-9F4E-A393-45323AF2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2A05D4-3156-E744-BB1B-CAC94F23D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6661C9-A0F4-1F47-8617-78067F68D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50FD513-B80D-784C-872F-3A896D0713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F65F7B4-8131-0545-B65B-2938EB4E15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C96BABA-2DAC-C547-9591-B2146832E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1A64860-20FC-1540-B1D3-CD12EEFA6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0D88D3B-FF76-5641-9F48-1BD462096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3558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4E65BA-DD5F-1B45-9B05-9D8FBB0F9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A1A9D3-5835-C440-B4F0-79F99E243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DDD7AD3-A178-0648-AA6F-1D08DD23B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97DC47-BC0F-E545-BE66-386D63CED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4833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1019BBC-6EE5-AA40-A554-483775136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D7E291A-7CD7-B64F-8F4A-043B871C2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0D8786-E2AC-7C42-A200-C58D27BBA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1169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77CF8E-13C2-A545-8FC0-6AE0F34B4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EB2DB9-AB67-E64D-87FD-9383FB38E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39C291E-77FF-1446-B7D9-08893A218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64285A-1779-A246-B109-8AC0D790D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71C921-9310-3049-BFEB-36E06782B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55063E-5F61-0F42-98AF-F4CB77F9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3254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09713C-4159-A143-A1F5-0A00D7F1D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FCB4477-D39D-9942-936B-190ACF6681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85F0BB6-15D9-4743-8436-5ABD6246E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779B03-CD4C-6D4C-A7AB-EFAD27A8C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537C80-9C2A-A44D-AEF7-DE373F7A9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461416-72D3-B645-B654-C1D5E6F42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3418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E088C38-3839-C44C-8BF3-28589B0E4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2F548A7-F377-294D-9A60-92EE4567D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F90465-7D18-4845-A5A8-62A3DC2F99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76C2D-3A7D-6241-BB56-0B9F2B166FA2}" type="datetimeFigureOut">
              <a:rPr kumimoji="1" lang="zh-CN" altLang="en-US" smtClean="0"/>
              <a:t>2020/11/3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BB05D5-AC34-214E-A685-03D4FEBCB8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D861B9-8D61-754B-8004-0994D89592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6271F-6BC1-1D47-B22A-D7353F780E9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9196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0221FE-93DE-3240-82D3-13E6248BBE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超级版图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E714A64-A4F6-604C-9896-2FD1210072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—</a:t>
            </a:r>
            <a:r>
              <a:rPr kumimoji="1" lang="zh-CN" altLang="en-US" dirty="0"/>
              <a:t> 全球供应链、超级城市与新商业文明的崛起</a:t>
            </a:r>
          </a:p>
        </p:txBody>
      </p:sp>
    </p:spTree>
    <p:extLst>
      <p:ext uri="{BB962C8B-B14F-4D97-AF65-F5344CB8AC3E}">
        <p14:creationId xmlns:p14="http://schemas.microsoft.com/office/powerpoint/2010/main" val="404074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4F7529C-9A5E-4543-8945-8C139755A45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620581" y="0"/>
            <a:ext cx="10950838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283BD34-CD3F-C54D-AFE4-6DF19C3DA2CA}"/>
              </a:ext>
            </a:extLst>
          </p:cNvPr>
          <p:cNvSpPr txBox="1"/>
          <p:nvPr/>
        </p:nvSpPr>
        <p:spPr>
          <a:xfrm>
            <a:off x="4031258" y="3004258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 b="1" dirty="0"/>
              <a:t>马六甲海峡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218EA7A-AE3A-7347-9F9F-16C5A439535E}"/>
              </a:ext>
            </a:extLst>
          </p:cNvPr>
          <p:cNvSpPr txBox="1"/>
          <p:nvPr/>
        </p:nvSpPr>
        <p:spPr>
          <a:xfrm>
            <a:off x="2986870" y="2121235"/>
            <a:ext cx="80021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 b="1" dirty="0"/>
              <a:t>霍尔木兹海峡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32421DA-9789-0A45-AB01-2D8F5893E6B4}"/>
              </a:ext>
            </a:extLst>
          </p:cNvPr>
          <p:cNvSpPr txBox="1"/>
          <p:nvPr/>
        </p:nvSpPr>
        <p:spPr>
          <a:xfrm>
            <a:off x="1391152" y="1426471"/>
            <a:ext cx="80021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 b="1" dirty="0"/>
              <a:t>直布罗陀海峡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D243D9D-0E01-6140-9EC0-E466077E17BF}"/>
              </a:ext>
            </a:extLst>
          </p:cNvPr>
          <p:cNvSpPr txBox="1"/>
          <p:nvPr/>
        </p:nvSpPr>
        <p:spPr>
          <a:xfrm>
            <a:off x="2366907" y="1372537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 b="1" dirty="0"/>
              <a:t>黑海海峡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D58613B-176D-E348-828B-CC3D9DD7AAE7}"/>
              </a:ext>
            </a:extLst>
          </p:cNvPr>
          <p:cNvSpPr txBox="1"/>
          <p:nvPr/>
        </p:nvSpPr>
        <p:spPr>
          <a:xfrm>
            <a:off x="6734960" y="489513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 b="1" dirty="0"/>
              <a:t>白令海峡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5F22F20-3CD5-964F-B479-E5B0473B350E}"/>
              </a:ext>
            </a:extLst>
          </p:cNvPr>
          <p:cNvSpPr txBox="1"/>
          <p:nvPr/>
        </p:nvSpPr>
        <p:spPr>
          <a:xfrm>
            <a:off x="2466918" y="2643429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 b="1" dirty="0"/>
              <a:t>曼德海峡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B8BC78E-10FD-7A45-BC06-FF3701EABBA5}"/>
              </a:ext>
            </a:extLst>
          </p:cNvPr>
          <p:cNvSpPr txBox="1"/>
          <p:nvPr/>
        </p:nvSpPr>
        <p:spPr>
          <a:xfrm>
            <a:off x="2366907" y="1766727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 b="1" dirty="0">
                <a:solidFill>
                  <a:schemeClr val="accent1">
                    <a:lumMod val="50000"/>
                  </a:schemeClr>
                </a:solidFill>
              </a:rPr>
              <a:t>苏伊士运河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AA6488D-CD27-A545-841A-425EE15A0E2E}"/>
              </a:ext>
            </a:extLst>
          </p:cNvPr>
          <p:cNvSpPr txBox="1"/>
          <p:nvPr/>
        </p:nvSpPr>
        <p:spPr>
          <a:xfrm>
            <a:off x="9700935" y="2743123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 b="1" dirty="0">
                <a:solidFill>
                  <a:schemeClr val="accent1">
                    <a:lumMod val="50000"/>
                  </a:schemeClr>
                </a:solidFill>
              </a:rPr>
              <a:t>巴拿马运河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EF82515-65F4-A649-BA39-D16B1145E3C5}"/>
              </a:ext>
            </a:extLst>
          </p:cNvPr>
          <p:cNvSpPr txBox="1"/>
          <p:nvPr/>
        </p:nvSpPr>
        <p:spPr>
          <a:xfrm>
            <a:off x="6157" y="-18867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b="1" dirty="0"/>
              <a:t>海洋超级版图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3F67356-0135-3F46-92D1-89DB4ECD9BF8}"/>
              </a:ext>
            </a:extLst>
          </p:cNvPr>
          <p:cNvSpPr txBox="1"/>
          <p:nvPr/>
        </p:nvSpPr>
        <p:spPr>
          <a:xfrm>
            <a:off x="6473248" y="1674394"/>
            <a:ext cx="1467068" cy="400110"/>
          </a:xfrm>
          <a:prstGeom prst="rect">
            <a:avLst/>
          </a:prstGeom>
          <a:noFill/>
          <a:ln w="38100"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kumimoji="1" lang="zh-CN" altLang="en-US" sz="2000" b="1" dirty="0"/>
              <a:t>供应链战争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AD34DE6-1C84-074D-9DAF-B75B0C2CB773}"/>
              </a:ext>
            </a:extLst>
          </p:cNvPr>
          <p:cNvSpPr txBox="1"/>
          <p:nvPr/>
        </p:nvSpPr>
        <p:spPr>
          <a:xfrm>
            <a:off x="7428658" y="1075889"/>
            <a:ext cx="2172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dirty="0"/>
              <a:t>1.</a:t>
            </a:r>
            <a:r>
              <a:rPr kumimoji="1" lang="zh-CN" altLang="en-US" sz="1400" b="1" dirty="0"/>
              <a:t> 加入（资源配置优化）</a:t>
            </a:r>
          </a:p>
        </p:txBody>
      </p:sp>
      <p:cxnSp>
        <p:nvCxnSpPr>
          <p:cNvPr id="17" name="曲线连接符 16">
            <a:extLst>
              <a:ext uri="{FF2B5EF4-FFF2-40B4-BE49-F238E27FC236}">
                <a16:creationId xmlns:a16="http://schemas.microsoft.com/office/drawing/2014/main" id="{E8758AA3-38FB-1240-BF6E-A444B8CD8741}"/>
              </a:ext>
            </a:extLst>
          </p:cNvPr>
          <p:cNvCxnSpPr>
            <a:cxnSpLocks/>
            <a:stCxn id="16" idx="1"/>
            <a:endCxn id="15" idx="0"/>
          </p:cNvCxnSpPr>
          <p:nvPr/>
        </p:nvCxnSpPr>
        <p:spPr>
          <a:xfrm rot="10800000" flipV="1">
            <a:off x="7206782" y="1229778"/>
            <a:ext cx="221876" cy="44461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7A0C59AE-9CC1-1E45-BAC1-C5DDF532DA6F}"/>
              </a:ext>
            </a:extLst>
          </p:cNvPr>
          <p:cNvSpPr txBox="1"/>
          <p:nvPr/>
        </p:nvSpPr>
        <p:spPr>
          <a:xfrm>
            <a:off x="8314165" y="1928079"/>
            <a:ext cx="19928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dirty="0"/>
              <a:t>2.</a:t>
            </a:r>
            <a:r>
              <a:rPr kumimoji="1" lang="zh-CN" altLang="en-US" sz="1400" b="1" dirty="0"/>
              <a:t> 纵向升级（高价值）</a:t>
            </a:r>
          </a:p>
        </p:txBody>
      </p:sp>
      <p:cxnSp>
        <p:nvCxnSpPr>
          <p:cNvPr id="22" name="曲线连接符 21">
            <a:extLst>
              <a:ext uri="{FF2B5EF4-FFF2-40B4-BE49-F238E27FC236}">
                <a16:creationId xmlns:a16="http://schemas.microsoft.com/office/drawing/2014/main" id="{25F7AC6A-F491-164E-8CBB-251E1D7A3299}"/>
              </a:ext>
            </a:extLst>
          </p:cNvPr>
          <p:cNvCxnSpPr>
            <a:cxnSpLocks/>
            <a:stCxn id="21" idx="1"/>
            <a:endCxn id="15" idx="3"/>
          </p:cNvCxnSpPr>
          <p:nvPr/>
        </p:nvCxnSpPr>
        <p:spPr>
          <a:xfrm rot="10800000">
            <a:off x="7940317" y="1874450"/>
            <a:ext cx="373849" cy="20751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2672EBA0-A096-8A49-B495-D18297393754}"/>
              </a:ext>
            </a:extLst>
          </p:cNvPr>
          <p:cNvSpPr txBox="1"/>
          <p:nvPr/>
        </p:nvSpPr>
        <p:spPr>
          <a:xfrm>
            <a:off x="7518426" y="2704984"/>
            <a:ext cx="10951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dirty="0"/>
              <a:t>3.</a:t>
            </a:r>
            <a:r>
              <a:rPr kumimoji="1" lang="zh-CN" altLang="en-US" sz="1400" b="1" dirty="0"/>
              <a:t> 横向基建</a:t>
            </a:r>
          </a:p>
        </p:txBody>
      </p:sp>
      <p:cxnSp>
        <p:nvCxnSpPr>
          <p:cNvPr id="26" name="曲线连接符 25">
            <a:extLst>
              <a:ext uri="{FF2B5EF4-FFF2-40B4-BE49-F238E27FC236}">
                <a16:creationId xmlns:a16="http://schemas.microsoft.com/office/drawing/2014/main" id="{A4E77D0B-0BFC-594B-B5DB-68DAC3BAAB2D}"/>
              </a:ext>
            </a:extLst>
          </p:cNvPr>
          <p:cNvCxnSpPr>
            <a:endCxn id="15" idx="2"/>
          </p:cNvCxnSpPr>
          <p:nvPr/>
        </p:nvCxnSpPr>
        <p:spPr>
          <a:xfrm rot="16200000" flipV="1">
            <a:off x="6950894" y="2330392"/>
            <a:ext cx="768112" cy="25633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0A94F4F8-AD79-CB4F-AF7C-03C68611A59A}"/>
              </a:ext>
            </a:extLst>
          </p:cNvPr>
          <p:cNvCxnSpPr>
            <a:stCxn id="25" idx="1"/>
            <a:endCxn id="5" idx="3"/>
          </p:cNvCxnSpPr>
          <p:nvPr/>
        </p:nvCxnSpPr>
        <p:spPr>
          <a:xfrm flipH="1">
            <a:off x="4728885" y="2858873"/>
            <a:ext cx="2789541" cy="2531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0C9BE69E-A2B8-DF47-AAE6-C2AF4E9C8AA1}"/>
              </a:ext>
            </a:extLst>
          </p:cNvPr>
          <p:cNvCxnSpPr>
            <a:cxnSpLocks/>
            <a:stCxn id="25" idx="1"/>
            <a:endCxn id="35" idx="3"/>
          </p:cNvCxnSpPr>
          <p:nvPr/>
        </p:nvCxnSpPr>
        <p:spPr>
          <a:xfrm flipH="1" flipV="1">
            <a:off x="4048136" y="1587981"/>
            <a:ext cx="3470290" cy="12708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7CB6A5C3-544A-B645-864C-241A477C9F33}"/>
              </a:ext>
            </a:extLst>
          </p:cNvPr>
          <p:cNvSpPr txBox="1"/>
          <p:nvPr/>
        </p:nvSpPr>
        <p:spPr>
          <a:xfrm>
            <a:off x="3247917" y="1480259"/>
            <a:ext cx="80021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" b="1" dirty="0"/>
              <a:t>“一带一路”</a:t>
            </a:r>
          </a:p>
        </p:txBody>
      </p:sp>
    </p:spTree>
    <p:extLst>
      <p:ext uri="{BB962C8B-B14F-4D97-AF65-F5344CB8AC3E}">
        <p14:creationId xmlns:p14="http://schemas.microsoft.com/office/powerpoint/2010/main" val="2564988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71</Words>
  <Application>Microsoft Macintosh PowerPoint</Application>
  <PresentationFormat>宽屏</PresentationFormat>
  <Paragraphs>19</Paragraphs>
  <Slides>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超级版图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超级版图</dc:title>
  <dc:creator>Peng Huang</dc:creator>
  <cp:lastModifiedBy>Peng Huang</cp:lastModifiedBy>
  <cp:revision>7</cp:revision>
  <dcterms:created xsi:type="dcterms:W3CDTF">2020-11-03T08:29:12Z</dcterms:created>
  <dcterms:modified xsi:type="dcterms:W3CDTF">2020-11-03T09:46:11Z</dcterms:modified>
</cp:coreProperties>
</file>

<file path=docProps/thumbnail.jpeg>
</file>